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0" r:id="rId1"/>
  </p:sldMasterIdLst>
  <p:notesMasterIdLst>
    <p:notesMasterId r:id="rId17"/>
  </p:notesMasterIdLst>
  <p:sldIdLst>
    <p:sldId id="486" r:id="rId2"/>
    <p:sldId id="672" r:id="rId3"/>
    <p:sldId id="673" r:id="rId4"/>
    <p:sldId id="677" r:id="rId5"/>
    <p:sldId id="706" r:id="rId6"/>
    <p:sldId id="708" r:id="rId7"/>
    <p:sldId id="707" r:id="rId8"/>
    <p:sldId id="709" r:id="rId9"/>
    <p:sldId id="554" r:id="rId10"/>
    <p:sldId id="714" r:id="rId11"/>
    <p:sldId id="710" r:id="rId12"/>
    <p:sldId id="711" r:id="rId13"/>
    <p:sldId id="712" r:id="rId14"/>
    <p:sldId id="474" r:id="rId15"/>
    <p:sldId id="713" r:id="rId16"/>
  </p:sldIdLst>
  <p:sldSz cx="12841288" cy="72231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89AE61-C6DA-5070-338B-2FA270EA87DB}" name="Green, Richard (He/Him/His)" initials="RG" userId="S::rigreen@Collegeboard.org::8c2921c8-daee-47f9-8e9a-c050ce88d991" providerId="AD"/>
  <p188:author id="{04EC6FC6-BF1C-2E2F-A109-E663575B2680}" name="Cohen, Lucy (She/Her/Hers)" initials="LC" userId="S::lcohen@Collegeboard.org::28221495-0ba9-4a33-9dcb-49c4db8bd871" providerId="AD"/>
  <p188:author id="{16124CCE-2F08-5FE7-F2A5-61BF16F8A97C}" name="Herrera, Carolina (She/Her/Ella)" initials="H(" userId="S::caherrera@collegeboard.org::5c75c6e4-1c39-47d5-ad1c-f8e340b5907b" providerId="AD"/>
  <p188:author id="{508346DE-5254-0A00-5DB1-FF2A0435EC1E}" name="Takemoto, Aya" initials="TA" userId="S::atakemoto@collegeboard.org::bdce9923-5935-4032-b5e8-cbdde750d1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27B"/>
    <a:srgbClr val="F9F5F2"/>
    <a:srgbClr val="324DC7"/>
    <a:srgbClr val="CEDBF3"/>
    <a:srgbClr val="EDF0F9"/>
    <a:srgbClr val="00109C"/>
    <a:srgbClr val="001075"/>
    <a:srgbClr val="0036AB"/>
    <a:srgbClr val="DAD8D9"/>
    <a:srgbClr val="E1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0AAC-13EF-4B98-A880-6D5E627CFBF8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1A4-A1D8-433B-9C29-A8920BF6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1A4-A1D8-433B-9C29-A8920BF61D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3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1A4-A1D8-433B-9C29-A8920BF61D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1A4-A1D8-433B-9C29-A8920BF61D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4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1A4-A1D8-433B-9C29-A8920BF61D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685CF7-C926-824B-A92E-1D830104B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5938" y="1957637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5362935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960F91-7099-6141-BA0B-0B7B69361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762" y="6636160"/>
            <a:ext cx="3303383" cy="304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F1C28-2D67-B645-8B76-B4E78673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0383DE-94AB-A04F-80F4-489E934B5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838" y="1808623"/>
            <a:ext cx="3430588" cy="4021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C5FD6F6-E9A8-A845-94C1-B94C540942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8110" y="1808623"/>
            <a:ext cx="3430588" cy="4021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86ED98B1-E6A4-5144-812A-94C0C8FF98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8382" y="1808623"/>
            <a:ext cx="3430588" cy="4021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6EF91-6BF4-0F45-AB81-FF9C249775F3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126AD7-8466-8544-8E48-BBF1302F1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E801497-FAB9-9D48-9D4D-54ADE3864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EF0C90DB-B150-253D-F5AE-2BC583C14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34383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D2841233-8495-9465-B71F-8E0473CEA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68730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, 2 co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792E700-06B3-824C-95A9-BAFEED292A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838" y="1490369"/>
            <a:ext cx="11887200" cy="923223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1190D7-3F81-534C-909D-8A82B82CC6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838" y="2668588"/>
            <a:ext cx="5795962" cy="330676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FE5555DB-83F8-9048-94E7-825C180609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9076" y="2668588"/>
            <a:ext cx="5795962" cy="33067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811BA301-7EDA-314A-4699-6B700723E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68410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  <p15:guide id="2" pos="778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– 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2855A5-1FCC-4840-93DC-0E665385E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828" y="180755"/>
            <a:ext cx="9652707" cy="67783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E45CB97D-7690-9316-C4F2-9C14776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895207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2855A5-1FCC-4840-93DC-0E665385E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89238">
            <a:off x="9353383" y="-3653337"/>
            <a:ext cx="9652707" cy="6778300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267323" y="2469831"/>
            <a:ext cx="8306642" cy="181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“This is a sample quote to draw help make a point based on what people are saying”</a:t>
            </a:r>
            <a:endParaRPr lang="en-CA" noProof="1"/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59270-809D-37E8-15CC-0BD03E2B0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89238">
            <a:off x="-4826354" y="2954836"/>
            <a:ext cx="9652707" cy="6778300"/>
          </a:xfrm>
          <a:prstGeom prst="rect">
            <a:avLst/>
          </a:prstGeom>
        </p:spPr>
      </p:pic>
      <p:sp>
        <p:nvSpPr>
          <p:cNvPr id="7" name="Slide title">
            <a:extLst>
              <a:ext uri="{FF2B5EF4-FFF2-40B4-BE49-F238E27FC236}">
                <a16:creationId xmlns:a16="http://schemas.microsoft.com/office/drawing/2014/main" id="{26FCEBF3-9EB5-0D50-D6B3-B98914F5F92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267323" y="4540678"/>
            <a:ext cx="8306642" cy="6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ctr" defTabSz="981334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1800" b="0" noProof="1"/>
              <a:t>Jane Doe</a:t>
            </a:r>
            <a:endParaRPr lang="en-CA" sz="1800" b="0" noProof="1"/>
          </a:p>
        </p:txBody>
      </p:sp>
    </p:spTree>
    <p:extLst>
      <p:ext uri="{BB962C8B-B14F-4D97-AF65-F5344CB8AC3E}">
        <p14:creationId xmlns:p14="http://schemas.microsoft.com/office/powerpoint/2010/main" val="703379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– Chartre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E1F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ED3FD-7692-5346-A7FB-FE36A0361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828" y="180755"/>
            <a:ext cx="9652707" cy="6778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19D1C5-C019-F44C-B63D-77788D97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838" y="6626946"/>
            <a:ext cx="1744367" cy="3774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F005F9A8-780C-7A49-EDF6-A4766D288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93295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3B834D68-FFAF-6143-B592-FAF90258A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486" y="1677067"/>
            <a:ext cx="13716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7849D335-81F1-B34D-9E52-1FCD80E907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2292" y="1677067"/>
            <a:ext cx="13716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2877F6E-3990-4642-983C-7AA2A64F82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77092" y="1677067"/>
            <a:ext cx="13716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SlideNumber">
            <a:extLst>
              <a:ext uri="{FF2B5EF4-FFF2-40B4-BE49-F238E27FC236}">
                <a16:creationId xmlns:a16="http://schemas.microsoft.com/office/drawing/2014/main" id="{CE275198-59B1-4B4C-B211-AA62A19D30A6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A98B802-E4C7-B943-BA2B-01EE0FEDB3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4732BF7B-AF5D-3122-602D-3A15E91FC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5921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9EA5E8-E560-784D-A947-2F9CB4173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6675" y="2093913"/>
            <a:ext cx="5667375" cy="315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1489992" cy="5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583" y="2147775"/>
            <a:ext cx="3111905" cy="307281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43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FE5B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1010BF5-4DB7-C146-94AF-2740897CEC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685CF7-C926-824B-A92E-1D830104B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6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613" y="2124443"/>
            <a:ext cx="12070080" cy="4217693"/>
          </a:xfrm>
        </p:spPr>
        <p:txBody>
          <a:bodyPr/>
          <a:lstStyle>
            <a:lvl1pPr>
              <a:buClr>
                <a:srgbClr val="324DC7"/>
              </a:buClr>
              <a:buSzPct val="80000"/>
              <a:defRPr>
                <a:latin typeface="+mn-lt"/>
              </a:defRPr>
            </a:lvl1pPr>
            <a:lvl2pPr>
              <a:buClr>
                <a:srgbClr val="324DC7"/>
              </a:buClr>
              <a:buSzPct val="80000"/>
              <a:defRPr>
                <a:latin typeface="+mn-lt"/>
              </a:defRPr>
            </a:lvl2pPr>
            <a:lvl3pPr>
              <a:buClr>
                <a:srgbClr val="324DC7"/>
              </a:buClr>
              <a:buSzPct val="80000"/>
              <a:defRPr>
                <a:latin typeface="+mn-lt"/>
              </a:defRPr>
            </a:lvl3pPr>
            <a:lvl4pPr>
              <a:buClr>
                <a:srgbClr val="324DC7"/>
              </a:buClr>
              <a:buSzPct val="80000"/>
              <a:defRPr>
                <a:latin typeface="+mn-lt"/>
              </a:defRPr>
            </a:lvl4pPr>
            <a:lvl5pPr>
              <a:buClr>
                <a:srgbClr val="324DC7"/>
              </a:buClr>
              <a:buSzPct val="80000"/>
              <a:defRPr sz="16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819" y="1399038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 i="0">
                <a:solidFill>
                  <a:srgbClr val="324DC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D964AE-8371-D642-8284-68E40D1EDC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A7E82BEA-3BE0-FE23-3A7E-3547EDCC5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65955" cy="56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04078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- Chartre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34716" cy="7223125"/>
          </a:xfrm>
          <a:prstGeom prst="rect">
            <a:avLst/>
          </a:prstGeom>
          <a:solidFill>
            <a:srgbClr val="E1F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E9716-19DB-F04A-9225-56B9F3A26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529158" cy="7223125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CB823F-A57F-E346-B92A-C66E320B61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– 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A1069-EC13-0540-84F7-B5FCD3FBD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41288" cy="7223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A2A46-D762-614D-B468-274DF1E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-1"/>
            <a:ext cx="6397496" cy="7223760"/>
          </a:xfrm>
        </p:spPr>
        <p:txBody>
          <a:bodyPr anchor="ctr" anchorCtr="0"/>
          <a:lstStyle>
            <a:lvl1pPr>
              <a:lnSpc>
                <a:spcPts val="6800"/>
              </a:lnSpc>
              <a:defRPr sz="7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465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A1069-EC13-0540-84F7-B5FCD3FBD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841288" cy="6400800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39C42-7D36-114F-948C-DA04095E9C56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97EC6-6BDD-0040-B1A5-807B22A5D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862EE9-EE9E-2A43-A536-A483E1727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26DA45-8153-D448-B630-BC1E4590B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063" y="871538"/>
            <a:ext cx="6380162" cy="2786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60"/>
              </a:lnSpc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E8A67B-BF53-2640-8047-1D8BEFCE5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950" y="3902075"/>
            <a:ext cx="6443663" cy="8826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5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FE5B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88312-FEB7-6F46-92C5-FFAFF7083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7609" y="-1201479"/>
            <a:ext cx="6770337" cy="76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0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FC427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22232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96F4-276C-7E45-AB4B-AE974FC02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872" y="-121293"/>
            <a:ext cx="5695229" cy="84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5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22232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96F4-276C-7E45-AB4B-AE974FC02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872" y="-121293"/>
            <a:ext cx="5695229" cy="84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5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8513" y="830263"/>
            <a:ext cx="5033962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136900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762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orient="horz" pos="3691" userDrawn="1">
          <p15:clr>
            <a:srgbClr val="FBAE40"/>
          </p15:clr>
        </p15:guide>
        <p15:guide id="3" pos="27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&amp; Photo – 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7276" y="0"/>
            <a:ext cx="6234011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554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8052005" y="1"/>
            <a:ext cx="4789283" cy="6400800"/>
          </a:xfrm>
          <a:prstGeom prst="rect">
            <a:avLst/>
          </a:prstGeom>
          <a:solidFill>
            <a:srgbClr val="F9F5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79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82120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2120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2120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0" y="1"/>
            <a:ext cx="4789283" cy="6400800"/>
          </a:xfrm>
          <a:prstGeom prst="rect">
            <a:avLst/>
          </a:prstGeom>
          <a:solidFill>
            <a:srgbClr val="F9F5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89787-84CB-49CA-A34F-501967775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82120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2120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2120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0" y="1"/>
            <a:ext cx="4789283" cy="6400800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49D18-ACB6-6AE6-EDED-76ADDEA20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2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8052005" y="1"/>
            <a:ext cx="4789283" cy="6400800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6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5938" y="1957637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5362935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F1C28-2D67-B645-8B76-B4E78673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  <p:pic>
        <p:nvPicPr>
          <p:cNvPr id="5" name="Picture 4" descr="A black and white line&#10;&#10;Description automatically generated">
            <a:extLst>
              <a:ext uri="{FF2B5EF4-FFF2-40B4-BE49-F238E27FC236}">
                <a16:creationId xmlns:a16="http://schemas.microsoft.com/office/drawing/2014/main" id="{E7297B82-B590-B7D7-3523-5A04F5AB9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44538">
            <a:off x="4457013" y="102669"/>
            <a:ext cx="9497480" cy="6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75444" y="567058"/>
            <a:ext cx="12090400" cy="5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375444" y="1465184"/>
            <a:ext cx="12090400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27"/>
    </p:custDataLst>
    <p:extLst>
      <p:ext uri="{BB962C8B-B14F-4D97-AF65-F5344CB8AC3E}">
        <p14:creationId xmlns:p14="http://schemas.microsoft.com/office/powerpoint/2010/main" val="337777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1" r:id="rId2"/>
    <p:sldLayoutId id="2147483725" r:id="rId3"/>
    <p:sldLayoutId id="2147483727" r:id="rId4"/>
    <p:sldLayoutId id="2147483739" r:id="rId5"/>
    <p:sldLayoutId id="2147483741" r:id="rId6"/>
    <p:sldLayoutId id="2147483742" r:id="rId7"/>
    <p:sldLayoutId id="2147483740" r:id="rId8"/>
    <p:sldLayoutId id="2147483744" r:id="rId9"/>
    <p:sldLayoutId id="2147483722" r:id="rId10"/>
    <p:sldLayoutId id="2147483723" r:id="rId11"/>
    <p:sldLayoutId id="2147483731" r:id="rId12"/>
    <p:sldLayoutId id="2147483728" r:id="rId13"/>
    <p:sldLayoutId id="2147483743" r:id="rId14"/>
    <p:sldLayoutId id="2147483729" r:id="rId15"/>
    <p:sldLayoutId id="2147483724" r:id="rId16"/>
    <p:sldLayoutId id="2147483732" r:id="rId17"/>
    <p:sldLayoutId id="2147483734" r:id="rId18"/>
    <p:sldLayoutId id="2147483735" r:id="rId19"/>
    <p:sldLayoutId id="2147483736" r:id="rId20"/>
    <p:sldLayoutId id="2147483730" r:id="rId21"/>
    <p:sldLayoutId id="2147483733" r:id="rId22"/>
    <p:sldLayoutId id="2147483721" r:id="rId23"/>
    <p:sldLayoutId id="2147483726" r:id="rId24"/>
    <p:sldLayoutId id="2147483738" r:id="rId25"/>
  </p:sldLayoutIdLst>
  <p:txStyles>
    <p:titleStyle>
      <a:lvl1pPr algn="l" defTabSz="981334" rtl="0" eaLnBrk="1" latinLnBrk="0" hangingPunct="1">
        <a:lnSpc>
          <a:spcPts val="4400"/>
        </a:lnSpc>
        <a:spcBef>
          <a:spcPct val="0"/>
        </a:spcBef>
        <a:buNone/>
        <a:defRPr sz="4200" b="1" i="0" kern="1200">
          <a:solidFill>
            <a:srgbClr val="324DC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rgbClr val="324DC7"/>
        </a:buClr>
        <a:buSzPts val="2400"/>
        <a:buFont typeface="Verdana" pitchFamily="34" charset="0"/>
        <a:buChar char="•"/>
        <a:tabLst/>
        <a:defRPr kumimoji="0" lang="en-US" altLang="zh-CN" sz="18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24DC7"/>
        </a:buClr>
        <a:buSzPts val="2200"/>
        <a:buFont typeface="Verdana"/>
        <a:buChar char="-"/>
        <a:tabLst/>
        <a:defRPr lang="en-CA" altLang="zh-CN" sz="16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24DC7"/>
        </a:buClr>
        <a:buSzPts val="2200"/>
        <a:buFont typeface="Marlett" pitchFamily="2" charset="2"/>
        <a:buChar char="8"/>
        <a:tabLst/>
        <a:defRPr lang="zh-CN" altLang="en-US" sz="16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24DC7"/>
        </a:buClr>
        <a:buSzTx/>
        <a:buFont typeface="Verdana" pitchFamily="34" charset="0"/>
        <a:buChar char="-"/>
        <a:tabLst/>
        <a:defRPr lang="en-CA" alt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cholarshipprovider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nect Careers to your classroom title slide">
            <a:extLst>
              <a:ext uri="{FF2B5EF4-FFF2-40B4-BE49-F238E27FC236}">
                <a16:creationId xmlns:a16="http://schemas.microsoft.com/office/drawing/2014/main" id="{E11C160C-A20A-D1F7-B692-44847AB7C1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12841111" cy="72231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F5672F-2444-D64C-B27B-B6703E40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591571"/>
            <a:ext cx="5287252" cy="1721228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Connect students to scholarships and information about financial aid</a:t>
            </a:r>
            <a:endParaRPr lang="en-US" sz="1050" dirty="0"/>
          </a:p>
        </p:txBody>
      </p:sp>
      <p:pic>
        <p:nvPicPr>
          <p:cNvPr id="8" name="Picture 7" descr="BigFuture logo">
            <a:extLst>
              <a:ext uri="{FF2B5EF4-FFF2-40B4-BE49-F238E27FC236}">
                <a16:creationId xmlns:a16="http://schemas.microsoft.com/office/drawing/2014/main" id="{7EC4BA8E-DB8B-4F4D-B3B1-54DA8571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  <p:sp>
        <p:nvSpPr>
          <p:cNvPr id="6" name="Subtitle 3">
            <a:extLst>
              <a:ext uri="{FF2B5EF4-FFF2-40B4-BE49-F238E27FC236}">
                <a16:creationId xmlns:a16="http://schemas.microsoft.com/office/drawing/2014/main" id="{B9C7030C-C6B0-CDBF-1C38-43086ABA4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6042421"/>
            <a:ext cx="3630759" cy="591297"/>
          </a:xfrm>
        </p:spPr>
        <p:txBody>
          <a:bodyPr/>
          <a:lstStyle/>
          <a:p>
            <a:r>
              <a:rPr lang="en-US" dirty="0"/>
              <a:t>Slides you can show in class</a:t>
            </a:r>
          </a:p>
        </p:txBody>
      </p:sp>
    </p:spTree>
    <p:extLst>
      <p:ext uri="{BB962C8B-B14F-4D97-AF65-F5344CB8AC3E}">
        <p14:creationId xmlns:p14="http://schemas.microsoft.com/office/powerpoint/2010/main" val="358156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33C0-FD4D-970C-0162-D8A2E904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957637"/>
            <a:ext cx="7542212" cy="2422977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Tips to share with students about financial aid and scholarships</a:t>
            </a:r>
          </a:p>
        </p:txBody>
      </p:sp>
    </p:spTree>
    <p:extLst>
      <p:ext uri="{BB962C8B-B14F-4D97-AF65-F5344CB8AC3E}">
        <p14:creationId xmlns:p14="http://schemas.microsoft.com/office/powerpoint/2010/main" val="15898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741D-AB7F-984D-B7EA-68281F62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69" y="872769"/>
            <a:ext cx="6010275" cy="910047"/>
          </a:xfrm>
        </p:spPr>
        <p:txBody>
          <a:bodyPr/>
          <a:lstStyle/>
          <a:p>
            <a:r>
              <a:rPr lang="en-US" sz="3200" dirty="0"/>
              <a:t>Paying for Your Education:</a:t>
            </a:r>
            <a:br>
              <a:rPr lang="en-US" sz="3200" dirty="0"/>
            </a:br>
            <a:r>
              <a:rPr lang="en-US" sz="3200" dirty="0"/>
              <a:t>Tip of the Day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61714-E442-A34F-8215-0C2049021B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7" y="2267394"/>
            <a:ext cx="5705475" cy="387737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Take the time to understand what’s out there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Check out this 3-minute video about financial aid, scholarships, and the costs of college.</a:t>
            </a:r>
          </a:p>
        </p:txBody>
      </p:sp>
      <p:pic>
        <p:nvPicPr>
          <p:cNvPr id="11" name="Picture Placeholder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DD2F993F-A107-7D4E-5AE6-2AF896668F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7509" r="17509"/>
          <a:stretch>
            <a:fillRect/>
          </a:stretch>
        </p:blipFill>
        <p:spPr/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44C3E71-029B-38D0-9DEA-D6AF5DD53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80" y="3405987"/>
            <a:ext cx="1600188" cy="16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61714-E442-A34F-8215-0C2049021B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6" y="2313293"/>
            <a:ext cx="5705475" cy="9100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/>
              <a:t>Debunk myths about the costs of education.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AF1C1CE-C449-EEAC-99C8-644B019360C9}"/>
              </a:ext>
            </a:extLst>
          </p:cNvPr>
          <p:cNvSpPr txBox="1">
            <a:spLocks/>
          </p:cNvSpPr>
          <p:nvPr/>
        </p:nvSpPr>
        <p:spPr bwMode="gray">
          <a:xfrm>
            <a:off x="365969" y="872769"/>
            <a:ext cx="6010275" cy="9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200" b="1" i="0" kern="120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3200"/>
              <a:t>Paying for Your Education:</a:t>
            </a:r>
            <a:br>
              <a:rPr lang="en-US" sz="3200"/>
            </a:br>
            <a:r>
              <a:rPr lang="en-US" sz="3200"/>
              <a:t>Tip of the Day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8EE66-F011-2DB2-8F91-3323E0D55983}"/>
              </a:ext>
            </a:extLst>
          </p:cNvPr>
          <p:cNvSpPr txBox="1"/>
          <p:nvPr/>
        </p:nvSpPr>
        <p:spPr>
          <a:xfrm>
            <a:off x="365969" y="3091092"/>
            <a:ext cx="57054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Once students understand what college really costs, they often discover that higher education is within their reach.</a:t>
            </a:r>
          </a:p>
          <a:p>
            <a:pPr algn="ctr"/>
            <a:endParaRPr lang="en-US" sz="1800" dirty="0"/>
          </a:p>
          <a:p>
            <a:pPr algn="ctr"/>
            <a:r>
              <a:rPr lang="en-US" dirty="0"/>
              <a:t>Read this article to learn more: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C0FBAA-4B48-4AA6-5F69-79E47704C2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11" descr="A person leaning on a stack of books&#10;&#10;Description automatically generated">
            <a:extLst>
              <a:ext uri="{FF2B5EF4-FFF2-40B4-BE49-F238E27FC236}">
                <a16:creationId xmlns:a16="http://schemas.microsoft.com/office/drawing/2014/main" id="{3C560F96-21F4-4834-993F-83497D7A5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09" r="17509"/>
          <a:stretch>
            <a:fillRect/>
          </a:stretch>
        </p:blipFill>
        <p:spPr>
          <a:xfrm>
            <a:off x="6607275" y="0"/>
            <a:ext cx="6234011" cy="6400800"/>
          </a:xfrm>
          <a:prstGeom prst="rect">
            <a:avLst/>
          </a:prstGeom>
        </p:spPr>
      </p:pic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871B488-6C06-4B0E-9306-BEE3F68F9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999" y="4568420"/>
            <a:ext cx="1654948" cy="16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4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61714-E442-A34F-8215-0C2049021B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6" y="2108898"/>
            <a:ext cx="5705475" cy="9100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/>
              <a:t>There are options for undocumented students.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AF1C1CE-C449-EEAC-99C8-644B019360C9}"/>
              </a:ext>
            </a:extLst>
          </p:cNvPr>
          <p:cNvSpPr txBox="1">
            <a:spLocks/>
          </p:cNvSpPr>
          <p:nvPr/>
        </p:nvSpPr>
        <p:spPr bwMode="gray">
          <a:xfrm>
            <a:off x="365969" y="872769"/>
            <a:ext cx="6010275" cy="9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200" b="1" i="0" kern="120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3200"/>
              <a:t>Paying for Your Education:</a:t>
            </a:r>
            <a:br>
              <a:rPr lang="en-US" sz="3200"/>
            </a:br>
            <a:r>
              <a:rPr lang="en-US" sz="3200"/>
              <a:t>Tip of the Day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8EE66-F011-2DB2-8F91-3323E0D55983}"/>
              </a:ext>
            </a:extLst>
          </p:cNvPr>
          <p:cNvSpPr txBox="1"/>
          <p:nvPr/>
        </p:nvSpPr>
        <p:spPr>
          <a:xfrm>
            <a:off x="365969" y="3130587"/>
            <a:ext cx="5705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Check out these FAQs to learn more: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412AC00-43F1-9AC2-6330-45B922FE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006" y="3611562"/>
            <a:ext cx="1949400" cy="1949400"/>
          </a:xfrm>
          <a:prstGeom prst="rect">
            <a:avLst/>
          </a:prstGeom>
        </p:spPr>
      </p:pic>
      <p:pic>
        <p:nvPicPr>
          <p:cNvPr id="9" name="Picture Placeholder 19" descr="A person jumping in the air&#10;&#10;Description automatically generated">
            <a:extLst>
              <a:ext uri="{FF2B5EF4-FFF2-40B4-BE49-F238E27FC236}">
                <a16:creationId xmlns:a16="http://schemas.microsoft.com/office/drawing/2014/main" id="{F77CB3B3-DD60-9C21-15B6-B3C6237E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40" r="21540"/>
          <a:stretch>
            <a:fillRect/>
          </a:stretch>
        </p:blipFill>
        <p:spPr>
          <a:xfrm>
            <a:off x="7379746" y="0"/>
            <a:ext cx="5461542" cy="640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6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61714-E442-A34F-8215-0C2049021B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6" y="2230818"/>
            <a:ext cx="5705475" cy="308489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Watch this 2-minute video with the most frequently asked questions about financial ai</a:t>
            </a:r>
            <a:r>
              <a:rPr lang="en-US" sz="3000" b="1" dirty="0">
                <a:solidFill>
                  <a:schemeClr val="bg1"/>
                </a:solidFill>
              </a:rPr>
              <a:t>d.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E411ABF-7961-201B-9ACE-A0DE5866F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53" y="3611562"/>
            <a:ext cx="1924843" cy="19248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AF1C1CE-C449-EEAC-99C8-644B019360C9}"/>
              </a:ext>
            </a:extLst>
          </p:cNvPr>
          <p:cNvSpPr txBox="1">
            <a:spLocks/>
          </p:cNvSpPr>
          <p:nvPr/>
        </p:nvSpPr>
        <p:spPr bwMode="gray">
          <a:xfrm>
            <a:off x="365969" y="872769"/>
            <a:ext cx="6010275" cy="9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200" b="1" i="0" kern="120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3200"/>
              <a:t>Paying for Your Education:</a:t>
            </a:r>
            <a:br>
              <a:rPr lang="en-US" sz="3200"/>
            </a:br>
            <a:r>
              <a:rPr lang="en-US" sz="3200"/>
              <a:t>Tip of the Day</a:t>
            </a:r>
            <a:endParaRPr lang="en-US" sz="3200" dirty="0"/>
          </a:p>
        </p:txBody>
      </p:sp>
      <p:pic>
        <p:nvPicPr>
          <p:cNvPr id="22" name="Picture Placeholder 13" descr="A group of people sitting on steps&#10;&#10;Description automatically generated">
            <a:extLst>
              <a:ext uri="{FF2B5EF4-FFF2-40B4-BE49-F238E27FC236}">
                <a16:creationId xmlns:a16="http://schemas.microsoft.com/office/drawing/2014/main" id="{3E612B05-AB1F-88C7-9E43-A2F8373D7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78" r="8902"/>
          <a:stretch/>
        </p:blipFill>
        <p:spPr>
          <a:xfrm>
            <a:off x="7358231" y="-26123"/>
            <a:ext cx="5483056" cy="64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3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C61714-E442-A34F-8215-0C2049021B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6" y="2108898"/>
            <a:ext cx="5705475" cy="1391021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000" b="1" dirty="0"/>
              <a:t>Books, supplies, and more are everyday costs to consider when exploring your education options.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AF1C1CE-C449-EEAC-99C8-644B019360C9}"/>
              </a:ext>
            </a:extLst>
          </p:cNvPr>
          <p:cNvSpPr txBox="1">
            <a:spLocks/>
          </p:cNvSpPr>
          <p:nvPr/>
        </p:nvSpPr>
        <p:spPr bwMode="gray">
          <a:xfrm>
            <a:off x="365969" y="872769"/>
            <a:ext cx="6010275" cy="9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200" b="1" i="0" kern="120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3200"/>
              <a:t>Paying for Your Education:</a:t>
            </a:r>
            <a:br>
              <a:rPr lang="en-US" sz="3200"/>
            </a:br>
            <a:r>
              <a:rPr lang="en-US" sz="3200"/>
              <a:t>Tip of the Day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8EE66-F011-2DB2-8F91-3323E0D55983}"/>
              </a:ext>
            </a:extLst>
          </p:cNvPr>
          <p:cNvSpPr txBox="1"/>
          <p:nvPr/>
        </p:nvSpPr>
        <p:spPr>
          <a:xfrm>
            <a:off x="365968" y="3641335"/>
            <a:ext cx="5705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Read this article:</a:t>
            </a:r>
          </a:p>
        </p:txBody>
      </p:sp>
      <p:pic>
        <p:nvPicPr>
          <p:cNvPr id="14" name="Picture Placeholder 17" descr="A person holding books and smiling&#10;&#10;Description automatically generated">
            <a:extLst>
              <a:ext uri="{FF2B5EF4-FFF2-40B4-BE49-F238E27FC236}">
                <a16:creationId xmlns:a16="http://schemas.microsoft.com/office/drawing/2014/main" id="{8EF896C3-92C9-BC6C-9E55-614ACAF54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83" t="10246" r="21047"/>
          <a:stretch/>
        </p:blipFill>
        <p:spPr>
          <a:xfrm>
            <a:off x="7343775" y="-1"/>
            <a:ext cx="5497512" cy="6443867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72A967E-6557-9B83-3A6C-E739F8C9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205" y="415758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82E3-BD1E-43F9-7120-ECD239B8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64" y="499705"/>
            <a:ext cx="6862286" cy="524323"/>
          </a:xfrm>
        </p:spPr>
        <p:txBody>
          <a:bodyPr/>
          <a:lstStyle/>
          <a:p>
            <a:r>
              <a:rPr lang="en-US" dirty="0"/>
              <a:t>Teacher Resource: </a:t>
            </a:r>
            <a:br>
              <a:rPr lang="en-US" dirty="0"/>
            </a:br>
            <a:r>
              <a:rPr lang="en-US" dirty="0"/>
              <a:t>Ways to Use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F8A727-B9F1-9309-7638-780F9B1843D5}"/>
              </a:ext>
            </a:extLst>
          </p:cNvPr>
          <p:cNvSpPr/>
          <p:nvPr/>
        </p:nvSpPr>
        <p:spPr>
          <a:xfrm>
            <a:off x="375444" y="2156744"/>
            <a:ext cx="6447920" cy="3370153"/>
          </a:xfrm>
          <a:prstGeom prst="rect">
            <a:avLst/>
          </a:prstGeom>
        </p:spPr>
        <p:txBody>
          <a:bodyPr wrap="square" lIns="0" t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Take 2 minutes: </a:t>
            </a:r>
            <a:r>
              <a:rPr lang="en-US" dirty="0">
                <a:solidFill>
                  <a:schemeClr val="bg1"/>
                </a:solidFill>
              </a:rPr>
              <a:t>Show a slide per day as your students are walking into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Share in your online classroom: </a:t>
            </a:r>
            <a:r>
              <a:rPr lang="en-US" dirty="0">
                <a:solidFill>
                  <a:schemeClr val="bg1"/>
                </a:solidFill>
              </a:rPr>
              <a:t>Post the information for students to explore on their 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Display outside your door:</a:t>
            </a:r>
            <a:r>
              <a:rPr lang="en-US" dirty="0">
                <a:solidFill>
                  <a:schemeClr val="bg1"/>
                </a:solidFill>
              </a:rPr>
              <a:t> Give all students access to the information by sharing outside your classroom.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Encourage students to match with additional scholarships at </a:t>
            </a:r>
            <a:r>
              <a:rPr lang="en-US" b="1" dirty="0" err="1">
                <a:solidFill>
                  <a:schemeClr val="accent1"/>
                </a:solidFill>
              </a:rPr>
              <a:t>bigfuture.org</a:t>
            </a:r>
            <a:r>
              <a:rPr lang="en-US" b="1" dirty="0">
                <a:solidFill>
                  <a:schemeClr val="accent1"/>
                </a:solidFill>
              </a:rPr>
              <a:t>/scholarship-search.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902C0-25D2-40A0-F335-519C67164FA6}"/>
              </a:ext>
            </a:extLst>
          </p:cNvPr>
          <p:cNvSpPr/>
          <p:nvPr/>
        </p:nvSpPr>
        <p:spPr>
          <a:xfrm>
            <a:off x="7772400" y="1068548"/>
            <a:ext cx="4673124" cy="5032546"/>
          </a:xfrm>
          <a:prstGeom prst="rect">
            <a:avLst/>
          </a:prstGeom>
          <a:noFill/>
          <a:ln w="38100">
            <a:solidFill>
              <a:srgbClr val="324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5760" tIns="365760" rIns="365760"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About BigFuture Scholarship Search</a:t>
            </a:r>
          </a:p>
          <a:p>
            <a:pPr algn="ctr"/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The database includes over 24,000 scholarships that award $4 billion every year.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Students can can get matched with scholarships based on their background, future plans, and past achievements. </a:t>
            </a:r>
          </a:p>
          <a:p>
            <a:endParaRPr lang="en-US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All scholarship details on BigFuture</a:t>
            </a:r>
            <a:r>
              <a:rPr lang="en-US" baseline="30000" dirty="0">
                <a:solidFill>
                  <a:schemeClr val="bg1"/>
                </a:solidFill>
                <a:latin typeface="Roboto" panose="02000000000000000000" pitchFamily="2" charset="0"/>
              </a:rPr>
              <a:t>®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 are provided by the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hlinkClick r:id="rId2"/>
              </a:rPr>
              <a:t>National Scholarship Providers Association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computer screen with a black and white design on it&#10;&#10;Description automatically generated">
            <a:extLst>
              <a:ext uri="{FF2B5EF4-FFF2-40B4-BE49-F238E27FC236}">
                <a16:creationId xmlns:a16="http://schemas.microsoft.com/office/drawing/2014/main" id="{C9F42706-51FD-5397-2B4A-619626BCE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553" y="434979"/>
            <a:ext cx="1333693" cy="13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9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82E3-BD1E-43F9-7120-ECD239B8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64" y="499705"/>
            <a:ext cx="12070080" cy="524323"/>
          </a:xfrm>
        </p:spPr>
        <p:txBody>
          <a:bodyPr/>
          <a:lstStyle/>
          <a:p>
            <a:r>
              <a:rPr lang="en-US"/>
              <a:t>About the Slides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F8A727-B9F1-9309-7638-780F9B1843D5}"/>
              </a:ext>
            </a:extLst>
          </p:cNvPr>
          <p:cNvSpPr/>
          <p:nvPr/>
        </p:nvSpPr>
        <p:spPr>
          <a:xfrm>
            <a:off x="395763" y="1275578"/>
            <a:ext cx="11877199" cy="2816156"/>
          </a:xfrm>
          <a:prstGeom prst="rect">
            <a:avLst/>
          </a:prstGeom>
        </p:spPr>
        <p:txBody>
          <a:bodyPr wrap="square" lIns="0" tIns="0" rIns="91440" bIns="4572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Roboto"/>
                <a:cs typeface="Roboto"/>
              </a:rPr>
              <a:t>5 slides on available scholarships</a:t>
            </a: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The slides provide</a:t>
            </a:r>
            <a:r>
              <a:rPr lang="en-US" sz="1800" dirty="0">
                <a:effectLst/>
                <a:latin typeface="Arial"/>
                <a:ea typeface="Arial" panose="020B0604020202020204" pitchFamily="34" charset="0"/>
                <a:cs typeface="Arial"/>
              </a:rPr>
              <a:t> information about scholarships that are open </a:t>
            </a: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now (September 2023) or opening soon</a:t>
            </a:r>
            <a:r>
              <a:rPr lang="en-US" sz="1800" dirty="0">
                <a:effectLst/>
                <a:latin typeface="Arial"/>
                <a:ea typeface="Arial" panose="020B0604020202020204" pitchFamily="34" charset="0"/>
                <a:cs typeface="Arial"/>
              </a:rPr>
              <a:t>.</a:t>
            </a: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 </a:t>
            </a:r>
            <a:endParaRPr lang="en-US" dirty="0"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/>
              <a:ea typeface="Arial" panose="020B0604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Information</a:t>
            </a:r>
            <a:r>
              <a:rPr lang="en-US" sz="1800" dirty="0">
                <a:effectLst/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on</a:t>
            </a:r>
            <a:r>
              <a:rPr lang="en-US" sz="1800" dirty="0">
                <a:effectLst/>
                <a:latin typeface="Arial"/>
                <a:ea typeface="Arial" panose="020B0604020202020204" pitchFamily="34" charset="0"/>
                <a:cs typeface="Arial"/>
              </a:rPr>
              <a:t> deadlines, requirements, </a:t>
            </a: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and potential</a:t>
            </a:r>
            <a:r>
              <a:rPr lang="en-US" sz="1800" dirty="0">
                <a:effectLst/>
                <a:latin typeface="Arial"/>
                <a:ea typeface="Arial" panose="020B0604020202020204" pitchFamily="34" charset="0"/>
                <a:cs typeface="Arial"/>
              </a:rPr>
              <a:t> winnings</a:t>
            </a: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 are included</a:t>
            </a:r>
            <a:r>
              <a:rPr lang="en-US" sz="1800" dirty="0">
                <a:effectLst/>
                <a:latin typeface="Arial"/>
                <a:ea typeface="Arial" panose="020B0604020202020204" pitchFamily="34" charset="0"/>
                <a:cs typeface="Arial"/>
              </a:rPr>
              <a:t>,</a:t>
            </a:r>
            <a:r>
              <a:rPr lang="en-US" dirty="0">
                <a:latin typeface="Arial"/>
                <a:ea typeface="Arial" panose="020B0604020202020204" pitchFamily="34" charset="0"/>
                <a:cs typeface="Arial"/>
              </a:rPr>
              <a:t> plus </a:t>
            </a:r>
            <a:r>
              <a:rPr lang="en-US" sz="1800" dirty="0">
                <a:solidFill>
                  <a:schemeClr val="bg1"/>
                </a:solidFill>
              </a:rPr>
              <a:t>a QR code to learn more about the scholarship.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Students can stay organized by adding scholarships to their scholarship list on BigFuture.</a:t>
            </a:r>
            <a:endParaRPr lang="en-US" sz="1800" dirty="0">
              <a:solidFill>
                <a:schemeClr val="bg1"/>
              </a:solidFill>
              <a:ea typeface="Roboto"/>
              <a:cs typeface="Roboto"/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  <a:ea typeface="Roboto"/>
                <a:cs typeface="Roboto"/>
              </a:rPr>
              <a:t>5 slides with a daily tip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Each slide offers a tip of the day, plus a QR code for students to learn more about the topic. </a:t>
            </a:r>
            <a:endParaRPr lang="en-US" dirty="0">
              <a:solidFill>
                <a:schemeClr val="bg1"/>
              </a:solidFill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9766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E33C0-FD4D-970C-0162-D8A2E904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957637"/>
            <a:ext cx="5784120" cy="2422977"/>
          </a:xfrm>
        </p:spPr>
        <p:txBody>
          <a:bodyPr/>
          <a:lstStyle/>
          <a:p>
            <a:r>
              <a:rPr lang="en-US">
                <a:latin typeface="Roboto"/>
                <a:ea typeface="Roboto"/>
                <a:cs typeface="Roboto"/>
              </a:rPr>
              <a:t>Scholarship</a:t>
            </a:r>
            <a:br>
              <a:rPr lang="en-US">
                <a:latin typeface="Roboto"/>
                <a:ea typeface="Roboto"/>
                <a:cs typeface="Roboto"/>
              </a:rPr>
            </a:br>
            <a:r>
              <a:rPr lang="en-US">
                <a:latin typeface="Roboto"/>
                <a:ea typeface="Roboto"/>
                <a:cs typeface="Roboto"/>
              </a:rPr>
              <a:t>slides to share with students</a:t>
            </a:r>
          </a:p>
        </p:txBody>
      </p:sp>
    </p:spTree>
    <p:extLst>
      <p:ext uri="{BB962C8B-B14F-4D97-AF65-F5344CB8AC3E}">
        <p14:creationId xmlns:p14="http://schemas.microsoft.com/office/powerpoint/2010/main" val="326281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2F93-FDB2-6684-A09D-A6DFAAF9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852846"/>
            <a:ext cx="12070080" cy="524323"/>
          </a:xfrm>
        </p:spPr>
        <p:txBody>
          <a:bodyPr/>
          <a:lstStyle/>
          <a:p>
            <a:r>
              <a:rPr lang="en-US" dirty="0"/>
              <a:t>Mensa Foundation Trustee’s Scholarship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B0F91-8166-43C1-CE32-BDB5FA242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627" y="6413590"/>
            <a:ext cx="6464421" cy="30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Get matched with scholarships</a:t>
            </a:r>
          </a:p>
          <a:p>
            <a:pPr>
              <a:spcBef>
                <a:spcPts val="0"/>
              </a:spcBef>
            </a:pPr>
            <a:r>
              <a:rPr lang="en-US" sz="2000" dirty="0" err="1"/>
              <a:t>bigfuture.org</a:t>
            </a:r>
            <a:r>
              <a:rPr lang="en-US" sz="2000" dirty="0"/>
              <a:t>/scholarship-search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070D6-CFF7-E5D4-1804-1ADB6E761E66}"/>
              </a:ext>
            </a:extLst>
          </p:cNvPr>
          <p:cNvSpPr/>
          <p:nvPr/>
        </p:nvSpPr>
        <p:spPr>
          <a:xfrm>
            <a:off x="208754" y="3778835"/>
            <a:ext cx="2915271" cy="855030"/>
          </a:xfrm>
          <a:prstGeom prst="rect">
            <a:avLst/>
          </a:prstGeom>
        </p:spPr>
        <p:txBody>
          <a:bodyPr wrap="square" lIns="91440" rIns="91440">
            <a:no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You could win</a:t>
            </a:r>
          </a:p>
          <a:p>
            <a:pPr algn="ctr"/>
            <a:r>
              <a:rPr lang="en-US" sz="2800" b="1" dirty="0">
                <a:latin typeface="Roboto" panose="02000000000000000000" pitchFamily="2" charset="0"/>
              </a:rPr>
              <a:t>$15,000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A23D3-76D2-C906-DC4E-556131B4DD4C}"/>
              </a:ext>
            </a:extLst>
          </p:cNvPr>
          <p:cNvSpPr/>
          <p:nvPr/>
        </p:nvSpPr>
        <p:spPr>
          <a:xfrm>
            <a:off x="3302682" y="3778835"/>
            <a:ext cx="2915271" cy="989108"/>
          </a:xfrm>
          <a:prstGeom prst="rect">
            <a:avLst/>
          </a:prstGeom>
        </p:spPr>
        <p:txBody>
          <a:bodyPr wrap="square" lIns="91440" rIns="91440">
            <a:normAutofit fontScale="92500"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Apply by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</a:rPr>
              <a:t>January 15,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0E81D-5527-45B0-A7F8-65A0A734AB02}"/>
              </a:ext>
            </a:extLst>
          </p:cNvPr>
          <p:cNvSpPr/>
          <p:nvPr/>
        </p:nvSpPr>
        <p:spPr>
          <a:xfrm>
            <a:off x="6396610" y="3778835"/>
            <a:ext cx="2915271" cy="523220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Requirements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068F0-69B1-3165-D1A9-5FFF1D090DA4}"/>
              </a:ext>
            </a:extLst>
          </p:cNvPr>
          <p:cNvSpPr/>
          <p:nvPr/>
        </p:nvSpPr>
        <p:spPr>
          <a:xfrm>
            <a:off x="9468381" y="3778835"/>
            <a:ext cx="2915271" cy="523220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Get more info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B1AFC2-11B0-C70B-DB9C-EB8A669676FE}"/>
              </a:ext>
            </a:extLst>
          </p:cNvPr>
          <p:cNvSpPr/>
          <p:nvPr/>
        </p:nvSpPr>
        <p:spPr>
          <a:xfrm>
            <a:off x="6707084" y="4320499"/>
            <a:ext cx="2294321" cy="138499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Must be enrolled in a degree program during the academic year after the application date.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Essay must be no longer than 550 words.</a:t>
            </a:r>
          </a:p>
        </p:txBody>
      </p:sp>
      <p:pic>
        <p:nvPicPr>
          <p:cNvPr id="22" name="Picture 21" descr="A hand holding a pen&#10;&#10;Description automatically generated">
            <a:extLst>
              <a:ext uri="{FF2B5EF4-FFF2-40B4-BE49-F238E27FC236}">
                <a16:creationId xmlns:a16="http://schemas.microsoft.com/office/drawing/2014/main" id="{7CFA5036-394D-9D73-069C-453B5A1FC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49" y="1916514"/>
            <a:ext cx="1838288" cy="1838288"/>
          </a:xfrm>
          <a:prstGeom prst="rect">
            <a:avLst/>
          </a:prstGeom>
        </p:spPr>
      </p:pic>
      <p:pic>
        <p:nvPicPr>
          <p:cNvPr id="23" name="Picture 22" descr="A white and black logo&#10;&#10;Description automatically generated">
            <a:extLst>
              <a:ext uri="{FF2B5EF4-FFF2-40B4-BE49-F238E27FC236}">
                <a16:creationId xmlns:a16="http://schemas.microsoft.com/office/drawing/2014/main" id="{34F39556-3B4A-602C-B6BA-AC9D9E6A5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98" y="1922103"/>
            <a:ext cx="1838288" cy="1838288"/>
          </a:xfrm>
          <a:prstGeom prst="rect">
            <a:avLst/>
          </a:prstGeom>
        </p:spPr>
      </p:pic>
      <p:pic>
        <p:nvPicPr>
          <p:cNvPr id="24" name="Picture 23" descr="A computer with a magnifying glass&#10;&#10;Description automatically generated">
            <a:extLst>
              <a:ext uri="{FF2B5EF4-FFF2-40B4-BE49-F238E27FC236}">
                <a16:creationId xmlns:a16="http://schemas.microsoft.com/office/drawing/2014/main" id="{85CB044D-790B-7760-3808-8418C1FD4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444" y="1916514"/>
            <a:ext cx="1838288" cy="1838288"/>
          </a:xfrm>
          <a:prstGeom prst="rect">
            <a:avLst/>
          </a:prstGeom>
        </p:spPr>
      </p:pic>
      <p:pic>
        <p:nvPicPr>
          <p:cNvPr id="25" name="Picture 24" descr="A white paper with black lines and an arrow pointing up&#10;&#10;Description automatically generated">
            <a:extLst>
              <a:ext uri="{FF2B5EF4-FFF2-40B4-BE49-F238E27FC236}">
                <a16:creationId xmlns:a16="http://schemas.microsoft.com/office/drawing/2014/main" id="{B37342DF-8354-1B07-600E-CC9E5AD29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7935" y="1918027"/>
            <a:ext cx="1838288" cy="1838288"/>
          </a:xfrm>
          <a:prstGeom prst="rect">
            <a:avLst/>
          </a:prstGeom>
        </p:spPr>
      </p:pic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9CE9BF6-60D5-7EDE-404D-CD93F89A0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935" y="4320499"/>
            <a:ext cx="1905000" cy="190500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FE25590-CEF1-BF37-3352-13E86C3989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604" y="1414297"/>
            <a:ext cx="12070080" cy="70012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Open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9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2F93-FDB2-6684-A09D-A6DFAAF9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852846"/>
            <a:ext cx="12070080" cy="524323"/>
          </a:xfrm>
        </p:spPr>
        <p:txBody>
          <a:bodyPr/>
          <a:lstStyle/>
          <a:p>
            <a:r>
              <a:rPr lang="en-US" dirty="0"/>
              <a:t>Courage To Grow Scholarship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B0F91-8166-43C1-CE32-BDB5FA242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627" y="6413590"/>
            <a:ext cx="6464421" cy="30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Get matched with scholarships</a:t>
            </a:r>
          </a:p>
          <a:p>
            <a:pPr>
              <a:spcBef>
                <a:spcPts val="0"/>
              </a:spcBef>
            </a:pPr>
            <a:r>
              <a:rPr lang="en-US" sz="2000" dirty="0" err="1"/>
              <a:t>bigfuture.org</a:t>
            </a:r>
            <a:r>
              <a:rPr lang="en-US" sz="2000" dirty="0"/>
              <a:t>/scholarship-search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070D6-CFF7-E5D4-1804-1ADB6E761E66}"/>
              </a:ext>
            </a:extLst>
          </p:cNvPr>
          <p:cNvSpPr/>
          <p:nvPr/>
        </p:nvSpPr>
        <p:spPr>
          <a:xfrm>
            <a:off x="208754" y="3778835"/>
            <a:ext cx="2915271" cy="1446308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You could win</a:t>
            </a:r>
          </a:p>
          <a:p>
            <a:pPr algn="ctr"/>
            <a:r>
              <a:rPr lang="en-US" sz="2800" b="1" dirty="0">
                <a:latin typeface="Roboto" panose="02000000000000000000" pitchFamily="2" charset="0"/>
              </a:rPr>
              <a:t>$500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A23D3-76D2-C906-DC4E-556131B4DD4C}"/>
              </a:ext>
            </a:extLst>
          </p:cNvPr>
          <p:cNvSpPr/>
          <p:nvPr/>
        </p:nvSpPr>
        <p:spPr>
          <a:xfrm>
            <a:off x="3302682" y="3778835"/>
            <a:ext cx="2915271" cy="1533394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Apply by</a:t>
            </a:r>
          </a:p>
          <a:p>
            <a:pPr algn="ctr"/>
            <a:r>
              <a:rPr lang="en-US" sz="2800" b="1" dirty="0">
                <a:latin typeface="Roboto" panose="02000000000000000000" pitchFamily="2" charset="0"/>
              </a:rPr>
              <a:t>December 31, 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0E81D-5527-45B0-A7F8-65A0A734AB02}"/>
              </a:ext>
            </a:extLst>
          </p:cNvPr>
          <p:cNvSpPr/>
          <p:nvPr/>
        </p:nvSpPr>
        <p:spPr>
          <a:xfrm>
            <a:off x="6396610" y="3778835"/>
            <a:ext cx="2915271" cy="523220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Requirements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068F0-69B1-3165-D1A9-5FFF1D090DA4}"/>
              </a:ext>
            </a:extLst>
          </p:cNvPr>
          <p:cNvSpPr/>
          <p:nvPr/>
        </p:nvSpPr>
        <p:spPr>
          <a:xfrm>
            <a:off x="9468381" y="3778835"/>
            <a:ext cx="2915271" cy="523220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Get more info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B1AFC2-11B0-C70B-DB9C-EB8A669676FE}"/>
              </a:ext>
            </a:extLst>
          </p:cNvPr>
          <p:cNvSpPr/>
          <p:nvPr/>
        </p:nvSpPr>
        <p:spPr>
          <a:xfrm>
            <a:off x="6707084" y="4320499"/>
            <a:ext cx="2294321" cy="11695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High school junior or senior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Minimum 2.5 GPA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U.S. citizen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250-word essay</a:t>
            </a:r>
          </a:p>
        </p:txBody>
      </p:sp>
      <p:pic>
        <p:nvPicPr>
          <p:cNvPr id="22" name="Picture 21" descr="A hand holding a pen&#10;&#10;Description automatically generated">
            <a:extLst>
              <a:ext uri="{FF2B5EF4-FFF2-40B4-BE49-F238E27FC236}">
                <a16:creationId xmlns:a16="http://schemas.microsoft.com/office/drawing/2014/main" id="{7CFA5036-394D-9D73-069C-453B5A1FC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49" y="1916514"/>
            <a:ext cx="1838288" cy="1838288"/>
          </a:xfrm>
          <a:prstGeom prst="rect">
            <a:avLst/>
          </a:prstGeom>
        </p:spPr>
      </p:pic>
      <p:pic>
        <p:nvPicPr>
          <p:cNvPr id="23" name="Picture 22" descr="A white and black logo&#10;&#10;Description automatically generated">
            <a:extLst>
              <a:ext uri="{FF2B5EF4-FFF2-40B4-BE49-F238E27FC236}">
                <a16:creationId xmlns:a16="http://schemas.microsoft.com/office/drawing/2014/main" id="{34F39556-3B4A-602C-B6BA-AC9D9E6A5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898" y="1922103"/>
            <a:ext cx="1838288" cy="1838288"/>
          </a:xfrm>
          <a:prstGeom prst="rect">
            <a:avLst/>
          </a:prstGeom>
        </p:spPr>
      </p:pic>
      <p:pic>
        <p:nvPicPr>
          <p:cNvPr id="24" name="Picture 23" descr="A computer with a magnifying glass&#10;&#10;Description automatically generated">
            <a:extLst>
              <a:ext uri="{FF2B5EF4-FFF2-40B4-BE49-F238E27FC236}">
                <a16:creationId xmlns:a16="http://schemas.microsoft.com/office/drawing/2014/main" id="{85CB044D-790B-7760-3808-8418C1FD4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444" y="1916514"/>
            <a:ext cx="1838288" cy="1838288"/>
          </a:xfrm>
          <a:prstGeom prst="rect">
            <a:avLst/>
          </a:prstGeom>
        </p:spPr>
      </p:pic>
      <p:pic>
        <p:nvPicPr>
          <p:cNvPr id="25" name="Picture 24" descr="A white paper with black lines and an arrow pointing up&#10;&#10;Description automatically generated">
            <a:extLst>
              <a:ext uri="{FF2B5EF4-FFF2-40B4-BE49-F238E27FC236}">
                <a16:creationId xmlns:a16="http://schemas.microsoft.com/office/drawing/2014/main" id="{B37342DF-8354-1B07-600E-CC9E5AD29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935" y="1918027"/>
            <a:ext cx="1838288" cy="1838288"/>
          </a:xfrm>
          <a:prstGeom prst="rect">
            <a:avLst/>
          </a:prstGeom>
        </p:spPr>
      </p:pic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C365182-0C5D-0C74-FE60-20C482635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1867" y="4261396"/>
            <a:ext cx="1690424" cy="1690424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F95599-F41D-BC98-6018-B958FE7847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604" y="1414297"/>
            <a:ext cx="12070080" cy="70012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Open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0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2F93-FDB2-6684-A09D-A6DFAAF9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852846"/>
            <a:ext cx="12070080" cy="524323"/>
          </a:xfrm>
        </p:spPr>
        <p:txBody>
          <a:bodyPr/>
          <a:lstStyle/>
          <a:p>
            <a:r>
              <a:rPr lang="en-US" dirty="0" err="1"/>
              <a:t>BigFuture</a:t>
            </a:r>
            <a:r>
              <a:rPr lang="en-US" dirty="0"/>
              <a:t> Scholarships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B0F91-8166-43C1-CE32-BDB5FA242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627" y="6413590"/>
            <a:ext cx="6464421" cy="30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Get matched with scholarships</a:t>
            </a:r>
          </a:p>
          <a:p>
            <a:pPr>
              <a:spcBef>
                <a:spcPts val="0"/>
              </a:spcBef>
            </a:pPr>
            <a:r>
              <a:rPr lang="en-US" sz="2000" dirty="0" err="1"/>
              <a:t>bigfuture.org</a:t>
            </a:r>
            <a:r>
              <a:rPr lang="en-US" sz="2000" dirty="0"/>
              <a:t>/scholarship-search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070D6-CFF7-E5D4-1804-1ADB6E761E66}"/>
              </a:ext>
            </a:extLst>
          </p:cNvPr>
          <p:cNvSpPr/>
          <p:nvPr/>
        </p:nvSpPr>
        <p:spPr>
          <a:xfrm>
            <a:off x="208754" y="3778834"/>
            <a:ext cx="2915271" cy="1239479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You could win</a:t>
            </a:r>
          </a:p>
          <a:p>
            <a:pPr algn="ctr"/>
            <a:r>
              <a:rPr lang="en-US" sz="2800" b="1" dirty="0">
                <a:latin typeface="Roboto" panose="02000000000000000000" pitchFamily="2" charset="0"/>
              </a:rPr>
              <a:t>$500 or $40,000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A23D3-76D2-C906-DC4E-556131B4DD4C}"/>
              </a:ext>
            </a:extLst>
          </p:cNvPr>
          <p:cNvSpPr/>
          <p:nvPr/>
        </p:nvSpPr>
        <p:spPr>
          <a:xfrm>
            <a:off x="3302682" y="3778835"/>
            <a:ext cx="2915271" cy="956451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Monthly drawings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0E81D-5527-45B0-A7F8-65A0A734AB02}"/>
              </a:ext>
            </a:extLst>
          </p:cNvPr>
          <p:cNvSpPr/>
          <p:nvPr/>
        </p:nvSpPr>
        <p:spPr>
          <a:xfrm>
            <a:off x="6396610" y="3778835"/>
            <a:ext cx="2915271" cy="523220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Requirements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068F0-69B1-3165-D1A9-5FFF1D090DA4}"/>
              </a:ext>
            </a:extLst>
          </p:cNvPr>
          <p:cNvSpPr/>
          <p:nvPr/>
        </p:nvSpPr>
        <p:spPr>
          <a:xfrm>
            <a:off x="9468381" y="3778835"/>
            <a:ext cx="2915271" cy="523220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Get more info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B1AFC2-11B0-C70B-DB9C-EB8A669676FE}"/>
              </a:ext>
            </a:extLst>
          </p:cNvPr>
          <p:cNvSpPr/>
          <p:nvPr/>
        </p:nvSpPr>
        <p:spPr>
          <a:xfrm>
            <a:off x="3614641" y="4704222"/>
            <a:ext cx="2294321" cy="7386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1400" dirty="0"/>
              <a:t>Two $40,000 winners every month and hundreds of $500 winners</a:t>
            </a:r>
          </a:p>
        </p:txBody>
      </p:sp>
      <p:pic>
        <p:nvPicPr>
          <p:cNvPr id="22" name="Picture 21" descr="A hand holding a pen&#10;&#10;Description automatically generated">
            <a:extLst>
              <a:ext uri="{FF2B5EF4-FFF2-40B4-BE49-F238E27FC236}">
                <a16:creationId xmlns:a16="http://schemas.microsoft.com/office/drawing/2014/main" id="{7CFA5036-394D-9D73-069C-453B5A1FC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49" y="1916514"/>
            <a:ext cx="1838288" cy="1838288"/>
          </a:xfrm>
          <a:prstGeom prst="rect">
            <a:avLst/>
          </a:prstGeom>
        </p:spPr>
      </p:pic>
      <p:pic>
        <p:nvPicPr>
          <p:cNvPr id="23" name="Picture 22" descr="A white and black logo&#10;&#10;Description automatically generated">
            <a:extLst>
              <a:ext uri="{FF2B5EF4-FFF2-40B4-BE49-F238E27FC236}">
                <a16:creationId xmlns:a16="http://schemas.microsoft.com/office/drawing/2014/main" id="{34F39556-3B4A-602C-B6BA-AC9D9E6A5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898" y="1922103"/>
            <a:ext cx="1838288" cy="1838288"/>
          </a:xfrm>
          <a:prstGeom prst="rect">
            <a:avLst/>
          </a:prstGeom>
        </p:spPr>
      </p:pic>
      <p:pic>
        <p:nvPicPr>
          <p:cNvPr id="24" name="Picture 23" descr="A computer with a magnifying glass&#10;&#10;Description automatically generated">
            <a:extLst>
              <a:ext uri="{FF2B5EF4-FFF2-40B4-BE49-F238E27FC236}">
                <a16:creationId xmlns:a16="http://schemas.microsoft.com/office/drawing/2014/main" id="{85CB044D-790B-7760-3808-8418C1FD4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444" y="1916514"/>
            <a:ext cx="1838288" cy="1838288"/>
          </a:xfrm>
          <a:prstGeom prst="rect">
            <a:avLst/>
          </a:prstGeom>
        </p:spPr>
      </p:pic>
      <p:pic>
        <p:nvPicPr>
          <p:cNvPr id="25" name="Picture 24" descr="A white paper with black lines and an arrow pointing up&#10;&#10;Description automatically generated">
            <a:extLst>
              <a:ext uri="{FF2B5EF4-FFF2-40B4-BE49-F238E27FC236}">
                <a16:creationId xmlns:a16="http://schemas.microsoft.com/office/drawing/2014/main" id="{B37342DF-8354-1B07-600E-CC9E5AD29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935" y="1918027"/>
            <a:ext cx="1838288" cy="18382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8E30D3-DC6C-F4C9-25EE-EAFE96B99B41}"/>
              </a:ext>
            </a:extLst>
          </p:cNvPr>
          <p:cNvSpPr/>
          <p:nvPr/>
        </p:nvSpPr>
        <p:spPr>
          <a:xfrm>
            <a:off x="6616968" y="4486931"/>
            <a:ext cx="2452397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Class of 2024 or 2025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Complete tasks to plan for life after high school on </a:t>
            </a:r>
            <a:r>
              <a:rPr lang="en-US" sz="1400" dirty="0" err="1"/>
              <a:t>BigFuture</a:t>
            </a:r>
            <a:endParaRPr lang="en-US" sz="1400" dirty="0"/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30256C7-3C62-65CA-2EC2-316F74369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4463" y="4311577"/>
            <a:ext cx="1761760" cy="176176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1B6093C-34A9-E8E5-AD36-BC6DF3F652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604" y="1414297"/>
            <a:ext cx="12070080" cy="70012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Open now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20D369-8A25-2195-DC8F-59F7B162DC81}"/>
              </a:ext>
            </a:extLst>
          </p:cNvPr>
          <p:cNvSpPr txBox="1"/>
          <p:nvPr/>
        </p:nvSpPr>
        <p:spPr>
          <a:xfrm>
            <a:off x="6716472" y="6006111"/>
            <a:ext cx="6124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*</a:t>
            </a:r>
            <a:r>
              <a:rPr lang="en-US" sz="1400" dirty="0">
                <a:solidFill>
                  <a:schemeClr val="bg1"/>
                </a:solidFill>
              </a:rPr>
              <a:t>The class of </a:t>
            </a:r>
            <a:r>
              <a:rPr lang="en-US" sz="1400" dirty="0"/>
              <a:t>2026 is eligible starting Dec. 2023</a:t>
            </a:r>
          </a:p>
        </p:txBody>
      </p:sp>
    </p:spTree>
    <p:extLst>
      <p:ext uri="{BB962C8B-B14F-4D97-AF65-F5344CB8AC3E}">
        <p14:creationId xmlns:p14="http://schemas.microsoft.com/office/powerpoint/2010/main" val="391858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2F93-FDB2-6684-A09D-A6DFAAF9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852846"/>
            <a:ext cx="12070080" cy="524323"/>
          </a:xfrm>
        </p:spPr>
        <p:txBody>
          <a:bodyPr/>
          <a:lstStyle/>
          <a:p>
            <a:r>
              <a:rPr lang="en-US" dirty="0"/>
              <a:t>BBQ Galore Scholarship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B0F91-8166-43C1-CE32-BDB5FA242A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627" y="6413590"/>
            <a:ext cx="6464421" cy="30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Get matched with scholarships</a:t>
            </a:r>
          </a:p>
          <a:p>
            <a:pPr>
              <a:spcBef>
                <a:spcPts val="0"/>
              </a:spcBef>
            </a:pPr>
            <a:r>
              <a:rPr lang="en-US" sz="2000" dirty="0" err="1"/>
              <a:t>bigfuture.org</a:t>
            </a:r>
            <a:r>
              <a:rPr lang="en-US" sz="2000" dirty="0"/>
              <a:t>/scholarship-search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070D6-CFF7-E5D4-1804-1ADB6E761E66}"/>
              </a:ext>
            </a:extLst>
          </p:cNvPr>
          <p:cNvSpPr/>
          <p:nvPr/>
        </p:nvSpPr>
        <p:spPr>
          <a:xfrm>
            <a:off x="208754" y="3778835"/>
            <a:ext cx="2915271" cy="999994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You could win</a:t>
            </a:r>
          </a:p>
          <a:p>
            <a:pPr algn="ctr"/>
            <a:r>
              <a:rPr lang="en-US" sz="2800" b="1" dirty="0">
                <a:latin typeface="Roboto" panose="02000000000000000000" pitchFamily="2" charset="0"/>
              </a:rPr>
              <a:t>$1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</a:rPr>
              <a:t>,</a:t>
            </a:r>
            <a:r>
              <a:rPr lang="en-US" sz="2800" b="1" dirty="0">
                <a:latin typeface="Roboto" panose="02000000000000000000" pitchFamily="2" charset="0"/>
              </a:rPr>
              <a:t>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A23D3-76D2-C906-DC4E-556131B4DD4C}"/>
              </a:ext>
            </a:extLst>
          </p:cNvPr>
          <p:cNvSpPr/>
          <p:nvPr/>
        </p:nvSpPr>
        <p:spPr>
          <a:xfrm>
            <a:off x="3302682" y="3778834"/>
            <a:ext cx="2915271" cy="1250365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Apply by</a:t>
            </a:r>
          </a:p>
          <a:p>
            <a:pPr algn="ctr"/>
            <a:r>
              <a:rPr lang="en-US" sz="2800" b="1" dirty="0">
                <a:latin typeface="Roboto" panose="02000000000000000000" pitchFamily="2" charset="0"/>
              </a:rPr>
              <a:t>June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0E81D-5527-45B0-A7F8-65A0A734AB02}"/>
              </a:ext>
            </a:extLst>
          </p:cNvPr>
          <p:cNvSpPr/>
          <p:nvPr/>
        </p:nvSpPr>
        <p:spPr>
          <a:xfrm>
            <a:off x="6396610" y="3778835"/>
            <a:ext cx="2915271" cy="523220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Requirements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068F0-69B1-3165-D1A9-5FFF1D090DA4}"/>
              </a:ext>
            </a:extLst>
          </p:cNvPr>
          <p:cNvSpPr/>
          <p:nvPr/>
        </p:nvSpPr>
        <p:spPr>
          <a:xfrm>
            <a:off x="9468381" y="3778835"/>
            <a:ext cx="2915271" cy="523220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Get more info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B1AFC2-11B0-C70B-DB9C-EB8A669676FE}"/>
              </a:ext>
            </a:extLst>
          </p:cNvPr>
          <p:cNvSpPr/>
          <p:nvPr/>
        </p:nvSpPr>
        <p:spPr>
          <a:xfrm>
            <a:off x="6707084" y="4320499"/>
            <a:ext cx="2294321" cy="73866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3.0 GPA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U.S. citizen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Submit an essay</a:t>
            </a:r>
          </a:p>
        </p:txBody>
      </p:sp>
      <p:pic>
        <p:nvPicPr>
          <p:cNvPr id="22" name="Picture 21" descr="A hand holding a pen&#10;&#10;Description automatically generated">
            <a:extLst>
              <a:ext uri="{FF2B5EF4-FFF2-40B4-BE49-F238E27FC236}">
                <a16:creationId xmlns:a16="http://schemas.microsoft.com/office/drawing/2014/main" id="{7CFA5036-394D-9D73-069C-453B5A1FC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49" y="1916514"/>
            <a:ext cx="1838288" cy="1838288"/>
          </a:xfrm>
          <a:prstGeom prst="rect">
            <a:avLst/>
          </a:prstGeom>
        </p:spPr>
      </p:pic>
      <p:pic>
        <p:nvPicPr>
          <p:cNvPr id="23" name="Picture 22" descr="A white and black logo&#10;&#10;Description automatically generated">
            <a:extLst>
              <a:ext uri="{FF2B5EF4-FFF2-40B4-BE49-F238E27FC236}">
                <a16:creationId xmlns:a16="http://schemas.microsoft.com/office/drawing/2014/main" id="{34F39556-3B4A-602C-B6BA-AC9D9E6A5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898" y="1922103"/>
            <a:ext cx="1838288" cy="1838288"/>
          </a:xfrm>
          <a:prstGeom prst="rect">
            <a:avLst/>
          </a:prstGeom>
        </p:spPr>
      </p:pic>
      <p:pic>
        <p:nvPicPr>
          <p:cNvPr id="24" name="Picture 23" descr="A computer with a magnifying glass&#10;&#10;Description automatically generated">
            <a:extLst>
              <a:ext uri="{FF2B5EF4-FFF2-40B4-BE49-F238E27FC236}">
                <a16:creationId xmlns:a16="http://schemas.microsoft.com/office/drawing/2014/main" id="{85CB044D-790B-7760-3808-8418C1FD4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444" y="1916514"/>
            <a:ext cx="1838288" cy="1838288"/>
          </a:xfrm>
          <a:prstGeom prst="rect">
            <a:avLst/>
          </a:prstGeom>
        </p:spPr>
      </p:pic>
      <p:pic>
        <p:nvPicPr>
          <p:cNvPr id="25" name="Picture 24" descr="A white paper with black lines and an arrow pointing up&#10;&#10;Description automatically generated">
            <a:extLst>
              <a:ext uri="{FF2B5EF4-FFF2-40B4-BE49-F238E27FC236}">
                <a16:creationId xmlns:a16="http://schemas.microsoft.com/office/drawing/2014/main" id="{B37342DF-8354-1B07-600E-CC9E5AD29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935" y="1918027"/>
            <a:ext cx="1838288" cy="18382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5D651-B4C0-C36C-81DE-20F786C00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604" y="1414297"/>
            <a:ext cx="12070080" cy="70012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If you’re interested, the application opens in October</a:t>
            </a:r>
            <a:endParaRPr lang="en-US" dirty="0"/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0F9917E-8EFC-2095-6E1C-9660435DC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8495" y="4320499"/>
            <a:ext cx="1737728" cy="17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9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2F93-FDB2-6684-A09D-A6DFAAF9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852846"/>
            <a:ext cx="12070080" cy="524323"/>
          </a:xfrm>
        </p:spPr>
        <p:txBody>
          <a:bodyPr/>
          <a:lstStyle/>
          <a:p>
            <a:r>
              <a:rPr lang="en-US" dirty="0"/>
              <a:t>Davidson Fellows Scholarship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070D6-CFF7-E5D4-1804-1ADB6E761E66}"/>
              </a:ext>
            </a:extLst>
          </p:cNvPr>
          <p:cNvSpPr/>
          <p:nvPr/>
        </p:nvSpPr>
        <p:spPr>
          <a:xfrm>
            <a:off x="208754" y="3778835"/>
            <a:ext cx="2915271" cy="1076194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You could win</a:t>
            </a:r>
          </a:p>
          <a:p>
            <a:pPr algn="ctr"/>
            <a:r>
              <a:rPr lang="en-US" sz="2800" b="1" dirty="0">
                <a:latin typeface="Roboto" panose="02000000000000000000" pitchFamily="2" charset="0"/>
              </a:rPr>
              <a:t>$50,000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A23D3-76D2-C906-DC4E-556131B4DD4C}"/>
              </a:ext>
            </a:extLst>
          </p:cNvPr>
          <p:cNvSpPr/>
          <p:nvPr/>
        </p:nvSpPr>
        <p:spPr>
          <a:xfrm>
            <a:off x="3302682" y="3778835"/>
            <a:ext cx="2915271" cy="954106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Apply by</a:t>
            </a:r>
          </a:p>
          <a:p>
            <a:pPr algn="ctr"/>
            <a:r>
              <a:rPr lang="en-US" sz="2800" b="1" dirty="0">
                <a:latin typeface="Roboto" panose="02000000000000000000" pitchFamily="2" charset="0"/>
              </a:rPr>
              <a:t>February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20E81D-5527-45B0-A7F8-65A0A734AB02}"/>
              </a:ext>
            </a:extLst>
          </p:cNvPr>
          <p:cNvSpPr/>
          <p:nvPr/>
        </p:nvSpPr>
        <p:spPr>
          <a:xfrm>
            <a:off x="6396610" y="3778835"/>
            <a:ext cx="2915271" cy="523220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Requirements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068F0-69B1-3165-D1A9-5FFF1D090DA4}"/>
              </a:ext>
            </a:extLst>
          </p:cNvPr>
          <p:cNvSpPr/>
          <p:nvPr/>
        </p:nvSpPr>
        <p:spPr>
          <a:xfrm>
            <a:off x="9468381" y="3778835"/>
            <a:ext cx="2915271" cy="523220"/>
          </a:xfrm>
          <a:prstGeom prst="rect">
            <a:avLst/>
          </a:prstGeom>
        </p:spPr>
        <p:txBody>
          <a:bodyPr wrap="square" lIns="91440" rIns="91440">
            <a:normAutofit/>
          </a:bodyPr>
          <a:lstStyle/>
          <a:p>
            <a:pPr algn="ctr"/>
            <a:r>
              <a:rPr lang="en-US" sz="2800" b="1" dirty="0">
                <a:latin typeface="Roboto" panose="02000000000000000000" pitchFamily="2" charset="0"/>
              </a:rPr>
              <a:t>Get more info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B1AFC2-11B0-C70B-DB9C-EB8A669676FE}"/>
              </a:ext>
            </a:extLst>
          </p:cNvPr>
          <p:cNvSpPr/>
          <p:nvPr/>
        </p:nvSpPr>
        <p:spPr>
          <a:xfrm>
            <a:off x="6676980" y="4320499"/>
            <a:ext cx="2294321" cy="224676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Under 18 years old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U.S. citizen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Complete a significant piece of work in the STEM field, literature, music, philosophy or “outside the box.”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/>
              <a:t>Identify people to nominate you.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2" name="Picture 21" descr="A hand holding a pen&#10;&#10;Description automatically generated">
            <a:extLst>
              <a:ext uri="{FF2B5EF4-FFF2-40B4-BE49-F238E27FC236}">
                <a16:creationId xmlns:a16="http://schemas.microsoft.com/office/drawing/2014/main" id="{7CFA5036-394D-9D73-069C-453B5A1FC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49" y="1916514"/>
            <a:ext cx="1838288" cy="1838288"/>
          </a:xfrm>
          <a:prstGeom prst="rect">
            <a:avLst/>
          </a:prstGeom>
        </p:spPr>
      </p:pic>
      <p:pic>
        <p:nvPicPr>
          <p:cNvPr id="23" name="Picture 22" descr="A white and black logo&#10;&#10;Description automatically generated">
            <a:extLst>
              <a:ext uri="{FF2B5EF4-FFF2-40B4-BE49-F238E27FC236}">
                <a16:creationId xmlns:a16="http://schemas.microsoft.com/office/drawing/2014/main" id="{34F39556-3B4A-602C-B6BA-AC9D9E6A5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98" y="1922103"/>
            <a:ext cx="1838288" cy="1838288"/>
          </a:xfrm>
          <a:prstGeom prst="rect">
            <a:avLst/>
          </a:prstGeom>
        </p:spPr>
      </p:pic>
      <p:pic>
        <p:nvPicPr>
          <p:cNvPr id="24" name="Picture 23" descr="A computer with a magnifying glass&#10;&#10;Description automatically generated">
            <a:extLst>
              <a:ext uri="{FF2B5EF4-FFF2-40B4-BE49-F238E27FC236}">
                <a16:creationId xmlns:a16="http://schemas.microsoft.com/office/drawing/2014/main" id="{85CB044D-790B-7760-3808-8418C1FD4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444" y="1916514"/>
            <a:ext cx="1838288" cy="1838288"/>
          </a:xfrm>
          <a:prstGeom prst="rect">
            <a:avLst/>
          </a:prstGeom>
        </p:spPr>
      </p:pic>
      <p:pic>
        <p:nvPicPr>
          <p:cNvPr id="25" name="Picture 24" descr="A white paper with black lines and an arrow pointing up&#10;&#10;Description automatically generated">
            <a:extLst>
              <a:ext uri="{FF2B5EF4-FFF2-40B4-BE49-F238E27FC236}">
                <a16:creationId xmlns:a16="http://schemas.microsoft.com/office/drawing/2014/main" id="{B37342DF-8354-1B07-600E-CC9E5AD29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7935" y="1918027"/>
            <a:ext cx="1838288" cy="1838288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8FC3EAB-940C-880A-EDBD-199E141910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604" y="1414297"/>
            <a:ext cx="12070080" cy="70012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If you’re interested, the application opens in November</a:t>
            </a:r>
            <a:endParaRPr lang="en-US" dirty="0"/>
          </a:p>
        </p:txBody>
      </p:sp>
      <p:pic>
        <p:nvPicPr>
          <p:cNvPr id="19" name="Picture 1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7616304-DFE7-7C23-AD04-498231009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1311" y="4354933"/>
            <a:ext cx="1611536" cy="1611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780850-39B5-5AA1-2BB8-51431A276639}"/>
              </a:ext>
            </a:extLst>
          </p:cNvPr>
          <p:cNvSpPr txBox="1"/>
          <p:nvPr/>
        </p:nvSpPr>
        <p:spPr>
          <a:xfrm>
            <a:off x="8694683" y="6456007"/>
            <a:ext cx="66971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9F5F2"/>
                </a:solidFill>
              </a:rPr>
              <a:t>   </a:t>
            </a:r>
            <a:r>
              <a:rPr lang="en-US" sz="2000" dirty="0">
                <a:solidFill>
                  <a:srgbClr val="F9F5F2"/>
                </a:solidFill>
              </a:rPr>
              <a:t>Get matched with scholarships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9F5F2"/>
                </a:solidFill>
              </a:rPr>
              <a:t>bigfuture.org/scholarship-search</a:t>
            </a:r>
          </a:p>
        </p:txBody>
      </p:sp>
    </p:spTree>
    <p:extLst>
      <p:ext uri="{BB962C8B-B14F-4D97-AF65-F5344CB8AC3E}">
        <p14:creationId xmlns:p14="http://schemas.microsoft.com/office/powerpoint/2010/main" val="17442513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heme/theme1.xml><?xml version="1.0" encoding="utf-8"?>
<a:theme xmlns:a="http://schemas.openxmlformats.org/drawingml/2006/main" name="Big Futures Master Style">
  <a:themeElements>
    <a:clrScheme name="Custom 8">
      <a:dk1>
        <a:srgbClr val="000000"/>
      </a:dk1>
      <a:lt1>
        <a:srgbClr val="000000"/>
      </a:lt1>
      <a:dk2>
        <a:srgbClr val="FFFFFF"/>
      </a:dk2>
      <a:lt2>
        <a:srgbClr val="CEDBF3"/>
      </a:lt2>
      <a:accent1>
        <a:srgbClr val="324DC7"/>
      </a:accent1>
      <a:accent2>
        <a:srgbClr val="CEDAF3"/>
      </a:accent2>
      <a:accent3>
        <a:srgbClr val="ECF0F8"/>
      </a:accent3>
      <a:accent4>
        <a:srgbClr val="FE5B00"/>
      </a:accent4>
      <a:accent5>
        <a:srgbClr val="FFBD99"/>
      </a:accent5>
      <a:accent6>
        <a:srgbClr val="FFEFE6"/>
      </a:accent6>
      <a:hlink>
        <a:srgbClr val="324CC7"/>
      </a:hlink>
      <a:folHlink>
        <a:srgbClr val="001074"/>
      </a:folHlink>
    </a:clrScheme>
    <a:fontScheme name="CB-Corporate-19Q4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Corporate-20Q1" id="{E4717E8B-2F74-49CF-A8FA-F885EB17B1EA}" vid="{5A05EB46-7BBC-4709-9052-FBA559263F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530bded-fd6e-4f58-b5d2-ea681eb07663}" enabled="0" method="" siteId="{7530bded-fd6e-4f58-b5d2-ea681eb0766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26950</TotalTime>
  <Words>694</Words>
  <Application>Microsoft Macintosh PowerPoint</Application>
  <PresentationFormat>Custom</PresentationFormat>
  <Paragraphs>132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Marlett</vt:lpstr>
      <vt:lpstr>Roboto</vt:lpstr>
      <vt:lpstr>Roboto Medium</vt:lpstr>
      <vt:lpstr>Roboto Slab</vt:lpstr>
      <vt:lpstr>Verdana</vt:lpstr>
      <vt:lpstr>Big Futures Master Style</vt:lpstr>
      <vt:lpstr>Connect students to scholarships and information about financial aid</vt:lpstr>
      <vt:lpstr>Teacher Resource:  Ways to Use</vt:lpstr>
      <vt:lpstr>About the Slides</vt:lpstr>
      <vt:lpstr>Scholarship slides to share with students</vt:lpstr>
      <vt:lpstr>Mensa Foundation Trustee’s Scholarship</vt:lpstr>
      <vt:lpstr>Courage To Grow Scholarship</vt:lpstr>
      <vt:lpstr>BigFuture Scholarships</vt:lpstr>
      <vt:lpstr>BBQ Galore Scholarship</vt:lpstr>
      <vt:lpstr>Davidson Fellows Scholarship</vt:lpstr>
      <vt:lpstr>Tips to share with students about financial aid and scholarships</vt:lpstr>
      <vt:lpstr>Paying for Your Education: Tip of the Day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Slide Layouts</dc:title>
  <dc:creator>Carlos Williams</dc:creator>
  <cp:lastModifiedBy>Takemoto, Aya</cp:lastModifiedBy>
  <cp:revision>244</cp:revision>
  <dcterms:created xsi:type="dcterms:W3CDTF">2019-12-26T20:02:33Z</dcterms:created>
  <dcterms:modified xsi:type="dcterms:W3CDTF">2023-11-30T17:19:00Z</dcterms:modified>
  <cp:contentStatus/>
</cp:coreProperties>
</file>